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Roboto Mono Medium"/>
      <p:regular r:id="rId11"/>
    </p:embeddedFont>
    <p:embeddedFont>
      <p:font typeface="Roboto Mono Medium"/>
      <p:regular r:id="rId12"/>
    </p:embeddedFont>
    <p:embeddedFont>
      <p:font typeface="Roboto Mono Medium"/>
      <p:regular r:id="rId13"/>
    </p:embeddedFont>
    <p:embeddedFont>
      <p:font typeface="Roboto Mono Medium"/>
      <p:regular r:id="rId14"/>
    </p:embeddedFont>
    <p:embeddedFont>
      <p:font typeface="Roboto"/>
      <p:regular r:id="rId15"/>
    </p:embeddedFont>
    <p:embeddedFont>
      <p:font typeface="Roboto"/>
      <p:regular r:id="rId16"/>
    </p:embeddedFont>
    <p:embeddedFont>
      <p:font typeface="Roboto"/>
      <p:regular r:id="rId17"/>
    </p:embeddedFont>
    <p:embeddedFont>
      <p:font typeface="Roboto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font" Target="fonts/font7.fntdata"/><Relationship Id="rId18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קומפוננטות React: אבני הבניין של ממשקי המשתמש המודרניים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גלו את העוצמה של קומפוננטות React ואיך הן משנות את הדרך שבה אנחנו בונים ממשקי משתמש דינמיים ואינטראקטיביים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022562" y="382667"/>
            <a:ext cx="4120753" cy="434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מהי קומפוננטה ב-React?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487085" y="1151573"/>
            <a:ext cx="6658332" cy="445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r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קומפוננטה ב-React היא יחידת בנייה עצמאית שמהווה את הבסיס לפיתוח ממשקי משתמש מודרניים. היא מאפשרת לנו לפצל ממשק מורכב לחלקים קטנים וברורים.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487085" y="1722120"/>
            <a:ext cx="6658332" cy="445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r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כל קומפוננטה יכולה לקבל נתונים חיצוניים דרך props, לנהל מצב פנימי באמצעות state, ולהחזיר קוד JSX שמתאר את המראה והתנהגות של חלק מהממשק.</a:t>
            </a:r>
            <a:endParaRPr lang="en-US" sz="10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2603" y="1182886"/>
            <a:ext cx="6658332" cy="6658332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9684068" y="8154353"/>
            <a:ext cx="4459248" cy="1358622"/>
          </a:xfrm>
          <a:prstGeom prst="roundRect">
            <a:avLst>
              <a:gd name="adj" fmla="val 1537"/>
            </a:avLst>
          </a:prstGeom>
          <a:solidFill>
            <a:srgbClr val="404040"/>
          </a:solidFill>
          <a:ln/>
        </p:spPr>
      </p:sp>
      <p:sp>
        <p:nvSpPr>
          <p:cNvPr id="7" name="Shape 4"/>
          <p:cNvSpPr/>
          <p:nvPr/>
        </p:nvSpPr>
        <p:spPr>
          <a:xfrm>
            <a:off x="13586579" y="8293537"/>
            <a:ext cx="417552" cy="417552"/>
          </a:xfrm>
          <a:prstGeom prst="roundRect">
            <a:avLst>
              <a:gd name="adj" fmla="val 21896879"/>
            </a:avLst>
          </a:prstGeom>
          <a:solidFill>
            <a:srgbClr val="DCFF50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01474" y="8408313"/>
            <a:ext cx="187881" cy="18788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2264390" y="8850273"/>
            <a:ext cx="1739741" cy="217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פונקציה או מחלקה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9823252" y="9151144"/>
            <a:ext cx="4180880" cy="222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מחזירה קוד JSX לתיאור ממשק המשתמש</a:t>
            </a:r>
            <a:endParaRPr lang="en-US" sz="1050" dirty="0"/>
          </a:p>
        </p:txBody>
      </p:sp>
      <p:sp>
        <p:nvSpPr>
          <p:cNvPr id="11" name="Shape 7"/>
          <p:cNvSpPr/>
          <p:nvPr/>
        </p:nvSpPr>
        <p:spPr>
          <a:xfrm>
            <a:off x="5085636" y="8154353"/>
            <a:ext cx="4459248" cy="1358622"/>
          </a:xfrm>
          <a:prstGeom prst="roundRect">
            <a:avLst>
              <a:gd name="adj" fmla="val 1537"/>
            </a:avLst>
          </a:prstGeom>
          <a:solidFill>
            <a:srgbClr val="404040"/>
          </a:solidFill>
          <a:ln/>
        </p:spPr>
      </p:sp>
      <p:sp>
        <p:nvSpPr>
          <p:cNvPr id="12" name="Shape 8"/>
          <p:cNvSpPr/>
          <p:nvPr/>
        </p:nvSpPr>
        <p:spPr>
          <a:xfrm>
            <a:off x="8988147" y="8293537"/>
            <a:ext cx="417552" cy="417552"/>
          </a:xfrm>
          <a:prstGeom prst="roundRect">
            <a:avLst>
              <a:gd name="adj" fmla="val 21896879"/>
            </a:avLst>
          </a:prstGeom>
          <a:solidFill>
            <a:srgbClr val="DCFF50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03043" y="8408313"/>
            <a:ext cx="187881" cy="18788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65958" y="8850273"/>
            <a:ext cx="1739741" cy="217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שימוש חוזר</a:t>
            </a:r>
            <a:endParaRPr lang="en-US" sz="1350" dirty="0"/>
          </a:p>
        </p:txBody>
      </p:sp>
      <p:sp>
        <p:nvSpPr>
          <p:cNvPr id="15" name="Text 10"/>
          <p:cNvSpPr/>
          <p:nvPr/>
        </p:nvSpPr>
        <p:spPr>
          <a:xfrm>
            <a:off x="5224820" y="9151144"/>
            <a:ext cx="4180880" cy="222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ניתנות לשימוש מרובה במקומות שונים באפליקציה</a:t>
            </a:r>
            <a:endParaRPr lang="en-US" sz="1050" dirty="0"/>
          </a:p>
        </p:txBody>
      </p:sp>
      <p:sp>
        <p:nvSpPr>
          <p:cNvPr id="16" name="Shape 11"/>
          <p:cNvSpPr/>
          <p:nvPr/>
        </p:nvSpPr>
        <p:spPr>
          <a:xfrm>
            <a:off x="487085" y="8154353"/>
            <a:ext cx="4459367" cy="1358622"/>
          </a:xfrm>
          <a:prstGeom prst="roundRect">
            <a:avLst>
              <a:gd name="adj" fmla="val 1537"/>
            </a:avLst>
          </a:prstGeom>
          <a:solidFill>
            <a:srgbClr val="404040"/>
          </a:solidFill>
          <a:ln/>
        </p:spPr>
      </p:sp>
      <p:sp>
        <p:nvSpPr>
          <p:cNvPr id="17" name="Shape 12"/>
          <p:cNvSpPr/>
          <p:nvPr/>
        </p:nvSpPr>
        <p:spPr>
          <a:xfrm>
            <a:off x="4389715" y="8293537"/>
            <a:ext cx="417552" cy="417552"/>
          </a:xfrm>
          <a:prstGeom prst="roundRect">
            <a:avLst>
              <a:gd name="adj" fmla="val 21896879"/>
            </a:avLst>
          </a:prstGeom>
          <a:solidFill>
            <a:srgbClr val="DCFF50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04611" y="8408313"/>
            <a:ext cx="187881" cy="187881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067526" y="8850273"/>
            <a:ext cx="1739741" cy="217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ניהול עצמאי</a:t>
            </a:r>
            <a:endParaRPr lang="en-US" sz="1350" dirty="0"/>
          </a:p>
        </p:txBody>
      </p:sp>
      <p:sp>
        <p:nvSpPr>
          <p:cNvPr id="20" name="Text 14"/>
          <p:cNvSpPr/>
          <p:nvPr/>
        </p:nvSpPr>
        <p:spPr>
          <a:xfrm>
            <a:off x="626269" y="9151144"/>
            <a:ext cx="4180999" cy="222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כל קומפוננטה מנהלת את הלוגיקה והמצב שלה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07756" y="1566029"/>
            <a:ext cx="70288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שני סוגי קומפוננטות עיקריים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2843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React מציעה שני גישות עיקריות ליצירת קומפוננטות, כאשר לכל אחת יש את היתרונות והשימושים המתאימים לה. הבנת ההבדלים תעזור לכם לבחור את הכלי הנכון לכל מצב.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0346769" y="3992880"/>
            <a:ext cx="348984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קומפוננטות פונקציונליות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457003" y="4554260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פונקציות JavaScript פשוטות שמחזירות JSX. זהו הסטנדרט המומלץ כיום, במיוחד עם השימוש ב-Hooks שמאפשרים גישה לכל יכולות React.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457003" y="5416153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תחביר פשוט וקריא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57003" y="5858351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ביצועים מעולים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57003" y="6300549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תמיכה מלאה ב-Hooks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3771186" y="399288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קומפוננטות מחלקתיות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93790" y="4554260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מחלקות ES6 שיורשות מ-React.Component ומכילות מתודת render(). היו הדרך המסורתית לכתוב קומפוננטות מורכבות לפני הופעת Hooks.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416153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מתודות מחזור חיים מפורשות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858351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תמיכה מלאה בתכונות ישנות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300549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שימוש פחות נפוץ כיום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923383" y="353616"/>
            <a:ext cx="4256842" cy="401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דוגמה לקומפוננטה פונקציונלית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4526875" y="1077039"/>
            <a:ext cx="1929289" cy="241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8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קוד פשוט ואלגנטי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50175" y="1446728"/>
            <a:ext cx="6005989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rtl="1" algn="r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קומפוננטה פונקציונלית היא פשוט פונקציה שמקבלת props ומחזירה JSX. זה הופך את הקוד לקריא יותר ולקל יותר לתחזוקה.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50175" y="1973937"/>
            <a:ext cx="6005989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בדוגמה זו, הקומפוננטה מקבלת שם כ-prop ומציגה ברכה מותאמת אישית.</a:t>
            </a:r>
            <a:endParaRPr lang="en-US" sz="10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175" y="2324338"/>
            <a:ext cx="6005989" cy="6005989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6777395" y="1093113"/>
            <a:ext cx="7410331" cy="2661761"/>
          </a:xfrm>
          <a:prstGeom prst="roundRect">
            <a:avLst>
              <a:gd name="adj" fmla="val 725"/>
            </a:avLst>
          </a:prstGeom>
          <a:solidFill>
            <a:srgbClr val="2E2E2E"/>
          </a:solidFill>
          <a:ln/>
        </p:spPr>
      </p:sp>
      <p:sp>
        <p:nvSpPr>
          <p:cNvPr id="8" name="Shape 5"/>
          <p:cNvSpPr/>
          <p:nvPr/>
        </p:nvSpPr>
        <p:spPr>
          <a:xfrm>
            <a:off x="6770965" y="1093113"/>
            <a:ext cx="7423190" cy="2661761"/>
          </a:xfrm>
          <a:prstGeom prst="roundRect">
            <a:avLst>
              <a:gd name="adj" fmla="val 725"/>
            </a:avLst>
          </a:prstGeom>
          <a:solidFill>
            <a:srgbClr val="2E2E2E"/>
          </a:solidFill>
          <a:ln/>
        </p:spPr>
      </p:sp>
      <p:sp>
        <p:nvSpPr>
          <p:cNvPr id="9" name="Text 6"/>
          <p:cNvSpPr/>
          <p:nvPr/>
        </p:nvSpPr>
        <p:spPr>
          <a:xfrm>
            <a:off x="6899553" y="1189553"/>
            <a:ext cx="7166015" cy="2468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highlight>
                  <a:srgbClr val="2E2E2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 Welcome(props) {  return (    &lt;div className="welcome"&gt;      &lt;h2&gt;שלום, {props.name}!&lt;/h2&gt;      &lt;p&gt;ברוכים הבאים לעולם React&lt;/p&gt;    &lt;/div&gt;  );}// שימוש בקומפוננטה&lt;Welcome name="דני" /&gt;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14051637" y="8619649"/>
            <a:ext cx="128588" cy="160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01</a:t>
            </a:r>
            <a:endParaRPr lang="en-US" sz="1000" dirty="0"/>
          </a:p>
        </p:txBody>
      </p:sp>
      <p:sp>
        <p:nvSpPr>
          <p:cNvPr id="11" name="Shape 8"/>
          <p:cNvSpPr/>
          <p:nvPr/>
        </p:nvSpPr>
        <p:spPr>
          <a:xfrm>
            <a:off x="9689306" y="8823008"/>
            <a:ext cx="4490918" cy="1524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12" name="Text 9"/>
          <p:cNvSpPr/>
          <p:nvPr/>
        </p:nvSpPr>
        <p:spPr>
          <a:xfrm>
            <a:off x="12572524" y="8917781"/>
            <a:ext cx="1607701" cy="200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הגדרת הפונקציה</a:t>
            </a:r>
            <a:endParaRPr lang="en-US" sz="1250" dirty="0"/>
          </a:p>
        </p:txBody>
      </p:sp>
      <p:sp>
        <p:nvSpPr>
          <p:cNvPr id="13" name="Text 10"/>
          <p:cNvSpPr/>
          <p:nvPr/>
        </p:nvSpPr>
        <p:spPr>
          <a:xfrm>
            <a:off x="9689306" y="9195792"/>
            <a:ext cx="4490918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יוצרים פונקציה שמקבלת props כפרמטר</a:t>
            </a:r>
            <a:endParaRPr lang="en-US" sz="1000" dirty="0"/>
          </a:p>
        </p:txBody>
      </p:sp>
      <p:sp>
        <p:nvSpPr>
          <p:cNvPr id="14" name="Text 11"/>
          <p:cNvSpPr/>
          <p:nvPr/>
        </p:nvSpPr>
        <p:spPr>
          <a:xfrm>
            <a:off x="9432131" y="8619649"/>
            <a:ext cx="128588" cy="160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02</a:t>
            </a:r>
            <a:endParaRPr lang="en-US" sz="1000" dirty="0"/>
          </a:p>
        </p:txBody>
      </p:sp>
      <p:sp>
        <p:nvSpPr>
          <p:cNvPr id="15" name="Shape 12"/>
          <p:cNvSpPr/>
          <p:nvPr/>
        </p:nvSpPr>
        <p:spPr>
          <a:xfrm>
            <a:off x="5069800" y="8823008"/>
            <a:ext cx="4490918" cy="1524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16" name="Text 13"/>
          <p:cNvSpPr/>
          <p:nvPr/>
        </p:nvSpPr>
        <p:spPr>
          <a:xfrm>
            <a:off x="7953018" y="8917781"/>
            <a:ext cx="1607701" cy="200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החזרת JSX</a:t>
            </a:r>
            <a:endParaRPr lang="en-US" sz="1250" dirty="0"/>
          </a:p>
        </p:txBody>
      </p:sp>
      <p:sp>
        <p:nvSpPr>
          <p:cNvPr id="17" name="Text 14"/>
          <p:cNvSpPr/>
          <p:nvPr/>
        </p:nvSpPr>
        <p:spPr>
          <a:xfrm>
            <a:off x="5069800" y="9195792"/>
            <a:ext cx="4490918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מחזירים קוד JSX שמתאר את המבנה והתוכן</a:t>
            </a:r>
            <a:endParaRPr lang="en-US" sz="1000" dirty="0"/>
          </a:p>
        </p:txBody>
      </p:sp>
      <p:sp>
        <p:nvSpPr>
          <p:cNvPr id="18" name="Text 15"/>
          <p:cNvSpPr/>
          <p:nvPr/>
        </p:nvSpPr>
        <p:spPr>
          <a:xfrm>
            <a:off x="4812625" y="8619649"/>
            <a:ext cx="128588" cy="160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03</a:t>
            </a:r>
            <a:endParaRPr lang="en-US" sz="1000" dirty="0"/>
          </a:p>
        </p:txBody>
      </p:sp>
      <p:sp>
        <p:nvSpPr>
          <p:cNvPr id="19" name="Shape 16"/>
          <p:cNvSpPr/>
          <p:nvPr/>
        </p:nvSpPr>
        <p:spPr>
          <a:xfrm>
            <a:off x="450175" y="8823008"/>
            <a:ext cx="4491038" cy="15240"/>
          </a:xfrm>
          <a:prstGeom prst="rect">
            <a:avLst/>
          </a:prstGeom>
          <a:solidFill>
            <a:srgbClr val="DCFF50"/>
          </a:solidFill>
          <a:ln/>
        </p:spPr>
      </p:sp>
      <p:sp>
        <p:nvSpPr>
          <p:cNvPr id="20" name="Text 17"/>
          <p:cNvSpPr/>
          <p:nvPr/>
        </p:nvSpPr>
        <p:spPr>
          <a:xfrm>
            <a:off x="3333512" y="8917781"/>
            <a:ext cx="1607701" cy="200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שימוש בקומפוננטה</a:t>
            </a:r>
            <a:endParaRPr lang="en-US" sz="1250" dirty="0"/>
          </a:p>
        </p:txBody>
      </p:sp>
      <p:sp>
        <p:nvSpPr>
          <p:cNvPr id="21" name="Text 18"/>
          <p:cNvSpPr/>
          <p:nvPr/>
        </p:nvSpPr>
        <p:spPr>
          <a:xfrm>
            <a:off x="450175" y="9195792"/>
            <a:ext cx="4491038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1" algn="r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קוראים לקומפוננטה עם תגית HTML מותאמת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2025-10-27T10:57:09Z</dcterms:created>
  <dcterms:modified xsi:type="dcterms:W3CDTF">2025-10-27T10:57:09Z</dcterms:modified>
</cp:coreProperties>
</file>